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5143500" cx="9144000"/>
  <p:notesSz cx="6858000" cy="9144000"/>
  <p:embeddedFontLst>
    <p:embeddedFont>
      <p:font typeface="Proxima Nova"/>
      <p:regular r:id="rId19"/>
      <p:bold r:id="rId20"/>
      <p:italic r:id="rId21"/>
      <p:boldItalic r:id="rId22"/>
    </p:embeddedFont>
    <p:embeddedFont>
      <p:font typeface="Permanent Marker"/>
      <p:regular r:id="rId23"/>
    </p:embeddedFont>
    <p:embeddedFont>
      <p:font typeface="Roboto Mono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-bold.fntdata"/><Relationship Id="rId22" Type="http://schemas.openxmlformats.org/officeDocument/2006/relationships/font" Target="fonts/ProximaNova-boldItalic.fntdata"/><Relationship Id="rId21" Type="http://schemas.openxmlformats.org/officeDocument/2006/relationships/font" Target="fonts/ProximaNova-italic.fntdata"/><Relationship Id="rId24" Type="http://schemas.openxmlformats.org/officeDocument/2006/relationships/font" Target="fonts/RobotoMono-regular.fntdata"/><Relationship Id="rId23" Type="http://schemas.openxmlformats.org/officeDocument/2006/relationships/font" Target="fonts/PermanentMarker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RobotoMono-italic.fntdata"/><Relationship Id="rId25" Type="http://schemas.openxmlformats.org/officeDocument/2006/relationships/font" Target="fonts/RobotoMono-bold.fntdata"/><Relationship Id="rId27" Type="http://schemas.openxmlformats.org/officeDocument/2006/relationships/font" Target="fonts/RobotoMon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font" Target="fonts/ProximaNova-regular.fntdata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b="1" sz="14000"/>
            </a:lvl1pPr>
            <a:lvl2pPr lvl="1" algn="ctr">
              <a:spcBef>
                <a:spcPts val="0"/>
              </a:spcBef>
              <a:buSzPct val="100000"/>
              <a:defRPr b="1" sz="14000"/>
            </a:lvl2pPr>
            <a:lvl3pPr lvl="2" algn="ctr">
              <a:spcBef>
                <a:spcPts val="0"/>
              </a:spcBef>
              <a:buSzPct val="100000"/>
              <a:defRPr b="1" sz="14000"/>
            </a:lvl3pPr>
            <a:lvl4pPr lvl="3" algn="ctr">
              <a:spcBef>
                <a:spcPts val="0"/>
              </a:spcBef>
              <a:buSzPct val="100000"/>
              <a:defRPr b="1" sz="14000"/>
            </a:lvl4pPr>
            <a:lvl5pPr lvl="4" algn="ctr">
              <a:spcBef>
                <a:spcPts val="0"/>
              </a:spcBef>
              <a:buSzPct val="100000"/>
              <a:defRPr b="1" sz="14000"/>
            </a:lvl5pPr>
            <a:lvl6pPr lvl="5" algn="ctr">
              <a:spcBef>
                <a:spcPts val="0"/>
              </a:spcBef>
              <a:buSzPct val="100000"/>
              <a:defRPr b="1" sz="14000"/>
            </a:lvl6pPr>
            <a:lvl7pPr lvl="6" algn="ctr">
              <a:spcBef>
                <a:spcPts val="0"/>
              </a:spcBef>
              <a:buSzPct val="100000"/>
              <a:defRPr b="1" sz="14000"/>
            </a:lvl7pPr>
            <a:lvl8pPr lvl="7" algn="ctr">
              <a:spcBef>
                <a:spcPts val="0"/>
              </a:spcBef>
              <a:buSzPct val="100000"/>
              <a:defRPr b="1" sz="14000"/>
            </a:lvl8pPr>
            <a:lvl9pPr lvl="8" algn="ctr">
              <a:spcBef>
                <a:spcPts val="0"/>
              </a:spcBef>
              <a:buSzPct val="100000"/>
              <a:defRPr b="1" sz="14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" name="Shape 16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depesz.com/tag/pg96/" TargetMode="External"/><Relationship Id="rId4" Type="http://schemas.openxmlformats.org/officeDocument/2006/relationships/hyperlink" Target="https://www.depesz.com/tag/pg95/" TargetMode="External"/><Relationship Id="rId9" Type="http://schemas.openxmlformats.org/officeDocument/2006/relationships/hyperlink" Target="https://www.depesz.com/tag/pg96/" TargetMode="External"/><Relationship Id="rId5" Type="http://schemas.openxmlformats.org/officeDocument/2006/relationships/hyperlink" Target="https://www.depesz.com/tag/pg96/" TargetMode="External"/><Relationship Id="rId6" Type="http://schemas.openxmlformats.org/officeDocument/2006/relationships/hyperlink" Target="https://www.depesz.com/tag/pg96/" TargetMode="External"/><Relationship Id="rId7" Type="http://schemas.openxmlformats.org/officeDocument/2006/relationships/hyperlink" Target="https://www.depesz.com/tag/pg96/" TargetMode="External"/><Relationship Id="rId8" Type="http://schemas.openxmlformats.org/officeDocument/2006/relationships/hyperlink" Target="https://www.depesz.com/tag/pg96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PostgreSQL “New Stuff” 2016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Christopher Browne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For GTALUG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PG 9.5 Replication Improvements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GB"/>
              <a:t>Add mechanisms to track replication progress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Option to compress full page writes (reduces I/O at cost of more CPU load)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New tool: pg_rewind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GB"/>
              <a:t>(I haven’t used this stuff…)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PostgreSQL 9.6 Optimizations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GB"/>
              <a:t>Avoid re-vacuuming pages that only contain “frozen” data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Trigger kernel data writeback </a:t>
            </a:r>
            <a:r>
              <a:rPr i="1" lang="en-GB"/>
              <a:t>early</a:t>
            </a:r>
            <a:r>
              <a:rPr lang="en-GB"/>
              <a:t> to reduce in-memory accumulation of dirty pages that will need to be written later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Perform checkpoint writes in sorted order (helps lots on </a:t>
            </a:r>
            <a:r>
              <a:rPr i="1" lang="en-GB">
                <a:solidFill>
                  <a:srgbClr val="CC0000"/>
                </a:solidFill>
              </a:rPr>
              <a:t>spinning rust</a:t>
            </a:r>
            <a:r>
              <a:rPr lang="en-GB"/>
              <a:t>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Use foreign key relationships to infer selectivity on join predicates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Improve sorting performance via batched use of qsort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Various improvements to GIN, GiST indexes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Extend relations by several blocks at a time when under contention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Improve sorting of text where text values are repeated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Bloom indexes - lossy+compact, good when many columns are query criteria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PostgreSQL 9.6 Administrative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GB"/>
              <a:t>pg_stat_activity now offers clues as to what blocked queries are waiting for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pg_config view allows querying environment variable data used at 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./configure</a:t>
            </a:r>
            <a:r>
              <a:rPr lang="en-GB"/>
              <a:t> time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Bsd authentication allows using OpenBSD authentication service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Put better detail on authentication failures into postmaster log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Support RADIUS passwords up to 128 bytes long</a:t>
            </a:r>
          </a:p>
          <a:p>
            <a:pPr indent="-228600" lvl="0" marL="457200">
              <a:spcBef>
                <a:spcPts val="0"/>
              </a:spcBef>
            </a:pPr>
            <a:r>
              <a:rPr lang="en-GB"/>
              <a:t>--with-systemd improves usability of PostgreSQL with SystemD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PostgreSQL 9.6 Developer Visible Improvements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GB"/>
              <a:t>COPY can receive (and dump, let’s say, to disk) the results of INSERT/UPDATE/DELETE … RETURNING query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Improvements to Full Text Search (shhhh… Myles’ part…)</a:t>
            </a:r>
          </a:p>
          <a:p>
            <a:pPr indent="-228600" lvl="0" marL="457200">
              <a:spcBef>
                <a:spcPts val="0"/>
              </a:spcBef>
            </a:pPr>
            <a:r>
              <a:rPr lang="en-GB"/>
              <a:t>Generic Command Progress reporting</a:t>
            </a:r>
            <a:br>
              <a:rPr lang="en-GB"/>
            </a:br>
            <a:r>
              <a:rPr lang="en-GB"/>
              <a:t>Allows writing admin tools that get a clue as to what the server is busy 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PostgreSQL 9.6 Replication Enhancements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112030" y="101772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GB"/>
              <a:t>Support having multiple synchronous replicas; can configure to require n of them report success before the master can acknowledge COMMIT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Support requiring that transactions are applied on replica(s) before the master can acknowledge COMMIT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Getting closer to having “Logical Replication”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-GB"/>
              <a:t>Worker process reads changes from WAL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-GB"/>
              <a:t>This replaces the way Slony, Londiste use triggers to capture changes</a:t>
            </a:r>
          </a:p>
          <a:p>
            <a:pPr indent="-228600" lvl="1" marL="914400">
              <a:spcBef>
                <a:spcPts val="0"/>
              </a:spcBef>
            </a:pPr>
            <a:r>
              <a:rPr lang="en-GB"/>
              <a:t>Some of the infrastructure is in place, but it’s not yet “production ready”...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Agenda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GB"/>
              <a:t>PostgreSQL 9.5 was released in January 2016 with plenty of Neat New Stuff</a:t>
            </a:r>
            <a:br>
              <a:rPr lang="en-GB"/>
            </a:br>
            <a:r>
              <a:rPr lang="en-GB" sz="1200">
                <a:latin typeface="Roboto Mono"/>
                <a:ea typeface="Roboto Mono"/>
                <a:cs typeface="Roboto Mono"/>
                <a:sym typeface="Roboto Mono"/>
              </a:rPr>
              <a:t>https://www.postgresql.org/docs/9.6/static/release-9-5.html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PostgreSQL 9.6 is being prepped for release “somewhat soon”, with even more</a:t>
            </a:r>
            <a:br>
              <a:rPr lang="en-GB"/>
            </a:br>
            <a:r>
              <a:rPr lang="en-GB" sz="1200">
                <a:latin typeface="Roboto Mono"/>
                <a:ea typeface="Roboto Mono"/>
                <a:cs typeface="Roboto Mono"/>
                <a:sym typeface="Roboto Mono"/>
              </a:rPr>
              <a:t>https://www.postgresql.org/docs/devel/static/release-9-6.html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Famous Classifications of New Features</a:t>
            </a:r>
          </a:p>
          <a:p>
            <a:pPr indent="-228600" lvl="1" marL="914400" rtl="0">
              <a:spcBef>
                <a:spcPts val="0"/>
              </a:spcBef>
            </a:pPr>
            <a:r>
              <a:rPr b="1" lang="en-GB"/>
              <a:t>Performance optimizations</a:t>
            </a:r>
            <a:r>
              <a:rPr lang="en-GB"/>
              <a:t> - life gets better upon upgrading, “nearly for free”</a:t>
            </a:r>
          </a:p>
          <a:p>
            <a:pPr indent="-228600" lvl="1" marL="914400" rtl="0">
              <a:spcBef>
                <a:spcPts val="0"/>
              </a:spcBef>
            </a:pPr>
            <a:r>
              <a:rPr b="1" lang="en-GB"/>
              <a:t>Administrative improvements</a:t>
            </a:r>
            <a:r>
              <a:rPr lang="en-GB"/>
              <a:t> - administrators can do better things</a:t>
            </a:r>
          </a:p>
          <a:p>
            <a:pPr indent="-228600" lvl="1" marL="914400" rtl="0">
              <a:spcBef>
                <a:spcPts val="0"/>
              </a:spcBef>
            </a:pPr>
            <a:r>
              <a:rPr b="1" lang="en-GB"/>
              <a:t>Development features</a:t>
            </a:r>
            <a:r>
              <a:rPr lang="en-GB"/>
              <a:t> - you’ll need to modify code to benefit from these</a:t>
            </a:r>
          </a:p>
          <a:p>
            <a:pPr indent="-228600" lvl="1" marL="914400">
              <a:spcBef>
                <a:spcPts val="0"/>
              </a:spcBef>
            </a:pPr>
            <a:r>
              <a:rPr lang="en-GB"/>
              <a:t>Enhancements to built-in </a:t>
            </a:r>
            <a:r>
              <a:rPr b="1" lang="en-GB"/>
              <a:t>replication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New Things Blogged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Depesz blog “Waiting for 9.5”, “Waiting for 9.6”, etc has described features in progress; lots of good explanations of interesting upcoming features...</a:t>
            </a:r>
          </a:p>
          <a:p>
            <a:pPr indent="-228600" lvl="0" marL="457200">
              <a:spcBef>
                <a:spcPts val="0"/>
              </a:spcBef>
              <a:buClr>
                <a:srgbClr val="000000"/>
              </a:buClr>
              <a:buFont typeface="Roboto Mono"/>
            </a:pPr>
            <a:r>
              <a:rPr lang="en-GB" u="sng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  <a:hlinkClick r:id="rId3"/>
              </a:rPr>
              <a:t>https://www.depesz.com/tag/pg96/</a:t>
            </a:r>
          </a:p>
          <a:p>
            <a:pPr indent="-228600" lvl="0" marL="457200">
              <a:spcBef>
                <a:spcPts val="0"/>
              </a:spcBef>
              <a:buClr>
                <a:srgbClr val="000000"/>
              </a:buClr>
              <a:buFont typeface="Roboto Mono"/>
            </a:pPr>
            <a:r>
              <a:rPr lang="en-GB" u="sng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  <a:hlinkClick r:id="rId4"/>
              </a:rPr>
              <a:t>https://www.depesz.com/tag/pg95/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Font typeface="Roboto Mono"/>
            </a:pPr>
            <a:r>
              <a:rPr lang="en-GB" u="sng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  <a:hlinkClick r:id="rId5"/>
              </a:rPr>
              <a:t>https://www.depesz.com/tag/pg9</a:t>
            </a:r>
            <a:r>
              <a:rPr lang="en-GB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4/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Font typeface="Roboto Mono"/>
            </a:pPr>
            <a:r>
              <a:rPr lang="en-GB" u="sng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  <a:hlinkClick r:id="rId6"/>
              </a:rPr>
              <a:t>https://www.depesz.com/tag/pg9</a:t>
            </a:r>
            <a:r>
              <a:rPr lang="en-GB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3/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Font typeface="Roboto Mono"/>
            </a:pPr>
            <a:r>
              <a:rPr lang="en-GB" u="sng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  <a:hlinkClick r:id="rId7"/>
              </a:rPr>
              <a:t>https://www.depesz.com/tag/pg9</a:t>
            </a:r>
            <a:r>
              <a:rPr lang="en-GB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2/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Font typeface="Roboto Mono"/>
            </a:pPr>
            <a:r>
              <a:rPr lang="en-GB" u="sng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  <a:hlinkClick r:id="rId8"/>
              </a:rPr>
              <a:t>https://www.depesz.com/tag/pg9</a:t>
            </a:r>
            <a:r>
              <a:rPr lang="en-GB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1/</a:t>
            </a:r>
          </a:p>
          <a:p>
            <a:pPr indent="-228600" lvl="0" marL="457200">
              <a:spcBef>
                <a:spcPts val="0"/>
              </a:spcBef>
              <a:buClr>
                <a:srgbClr val="000000"/>
              </a:buClr>
              <a:buFont typeface="Roboto Mono"/>
            </a:pPr>
            <a:r>
              <a:rPr lang="en-GB" u="sng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  <a:hlinkClick r:id="rId9"/>
              </a:rPr>
              <a:t>https://www.depesz.com/tag/pg9</a:t>
            </a:r>
            <a:r>
              <a:rPr lang="en-GB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0/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PostgreSQL 9.5 Optimizations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GB"/>
              <a:t>BRIN indexes, storing compact summary about sets of pages</a:t>
            </a:r>
            <a:br>
              <a:rPr lang="en-GB"/>
            </a:br>
            <a:r>
              <a:rPr lang="en-GB"/>
              <a:t>If a table is near “insert only,” BRIN on increasing columns (dates, IDs) is compact and cheap.  Data warehouse systems will like it!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Abbreviated keys to improve the performance of sorts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Lots of improvements to buffer pinning, lock scalability - magicky, invisible!!!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Numerous changes difficult to enumerate; “some queries will now run faster”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CHECK CONSTRAINTS on foreign tables can improve optimization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Allow Foreign Data Wrappers to do join pushdown - </a:t>
            </a:r>
            <a:r>
              <a:rPr i="1" lang="en-GB"/>
              <a:t>Remote DB Federation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Use 128 bit integer accumulators for some aggregate functions</a:t>
            </a:r>
          </a:p>
          <a:p>
            <a:pPr indent="-228600" lvl="0" marL="457200">
              <a:spcBef>
                <a:spcPts val="0"/>
              </a:spcBef>
            </a:pPr>
            <a:r>
              <a:rPr lang="en-GB"/>
              <a:t>Improved array performance in </a:t>
            </a:r>
            <a:r>
              <a:rPr lang="en-GB">
                <a:latin typeface="Consolas"/>
                <a:ea typeface="Consolas"/>
                <a:cs typeface="Consolas"/>
                <a:sym typeface="Consolas"/>
              </a:rPr>
              <a:t>pl/pgsql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PG 9.5 Administrative Improvements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GB"/>
              <a:t>Allow setting a </a:t>
            </a:r>
            <a:r>
              <a:rPr b="1" lang="en-GB"/>
              <a:t>cluster name</a:t>
            </a:r>
            <a:r>
              <a:rPr lang="en-GB"/>
              <a:t> - useful if running many PG instances on one host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Control Linux OOM Killer via environment variables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Mark parameter changes as “</a:t>
            </a: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pending_restart</a:t>
            </a:r>
            <a:r>
              <a:rPr lang="en-GB"/>
              <a:t>”</a:t>
            </a:r>
          </a:p>
          <a:p>
            <a:pPr indent="-228600" lvl="0" marL="457200">
              <a:spcBef>
                <a:spcPts val="0"/>
              </a:spcBef>
            </a:pPr>
            <a:r>
              <a:rPr lang="en-GB"/>
              <a:t>Row level security over who can see/modify data within a table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PG 9.5 Developer Improvements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GB"/>
              <a:t>New capability to capture transaction commit timestamps</a:t>
            </a:r>
            <a:br>
              <a:rPr lang="en-GB"/>
            </a:br>
            <a:r>
              <a:rPr lang="en-GB"/>
              <a:t>This would have been a “game changer” for Slony, if available 10 years ago!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“UPSERT” - allow INSERTs that generate constraint conflicts to be transformed into UPDATEs.  It was much tougher to do than one would imagine… because… </a:t>
            </a:r>
            <a:r>
              <a:rPr lang="en-GB">
                <a:latin typeface="Permanent Marker"/>
                <a:ea typeface="Permanent Marker"/>
                <a:cs typeface="Permanent Marker"/>
                <a:sym typeface="Permanent Marker"/>
              </a:rPr>
              <a:t>concurrency</a:t>
            </a:r>
            <a:r>
              <a:rPr lang="en-GB"/>
              <a:t>!!!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GROUP BY now supports GROUPING SETS, ROLLUP, CUBE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SELECT can SKIP LOCKED so worker processes that want to squabble over a queue table can grab mutually exclusive sets of tuples and play well together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REINDEX can now work on a whole schema, not just on a table/index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PostgreSQL 9.5 developer enhancements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280450" y="11149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GB"/>
              <a:t>Foreign Schema Import - automatically set up local schema to point to ALL tables in a remote database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Event Triggers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-GB"/>
              <a:t>ddl_command_end captures DDL change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-GB"/>
              <a:t>On table rewrites triggered by ALTER TABLE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-GB"/>
              <a:t>On COMMENT, SECURITY LABEL, GRANT, REVOKE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Bunch of JSONB enhancements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-GB"/>
              <a:t>Myles will be talking about JSONB…</a:t>
            </a:r>
          </a:p>
          <a:p>
            <a:pPr indent="-228600" lvl="0" marL="457200">
              <a:spcBef>
                <a:spcPts val="0"/>
              </a:spcBef>
            </a:pPr>
            <a:r>
              <a:rPr lang="en-GB"/>
              <a:t>Add ASSERT support in pl/pgsql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PG 9.5 Development Improvements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pg_export_snapshot()</a:t>
            </a:r>
            <a:r>
              <a:rPr lang="en-GB"/>
              <a:t> allows multiple transactions to share transaction context, useful for increasing parallelism, </a:t>
            </a:r>
            <a:r>
              <a:rPr i="1" lang="en-GB"/>
              <a:t>e.g.</a:t>
            </a:r>
            <a:r>
              <a:rPr lang="en-GB"/>
              <a:t> - dump 10 tables concurrently with consistent transaction context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Parallel Query - in 9.6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-GB">
                <a:latin typeface="Roboto Mono"/>
                <a:ea typeface="Roboto Mono"/>
                <a:cs typeface="Roboto Mono"/>
                <a:sym typeface="Roboto Mono"/>
              </a:rPr>
              <a:t>pg_export_snapshot() </a:t>
            </a:r>
            <a:r>
              <a:rPr lang="en-GB"/>
              <a:t>was important to this…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Parallel query starts with a Large Table needing a Sequential Scan in a read-only transaction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-GB"/>
              <a:t>Opens several worker processes, each sharing the same snapshot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-GB"/>
              <a:t>Hash joins and nested loops can be performed in parallel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-GB"/>
              <a:t>Aggregates are performed in parallel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-GB"/>
              <a:t>Lots more work to be done…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-GB"/>
              <a:t>Lots of preparatory work took place in 9.4 and 9.5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-GB"/>
              <a:t>Efforts ongoing to do parallel index generation</a:t>
            </a:r>
          </a:p>
          <a:p>
            <a:pPr indent="-228600" lvl="1" marL="914400">
              <a:spcBef>
                <a:spcPts val="0"/>
              </a:spcBef>
            </a:pPr>
            <a:r>
              <a:rPr lang="en-GB"/>
              <a:t>Later versions should harness this to parallelize more activities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